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26" r:id="rId4"/>
    <p:sldId id="307" r:id="rId5"/>
    <p:sldId id="308" r:id="rId6"/>
    <p:sldId id="306" r:id="rId7"/>
    <p:sldId id="305" r:id="rId8"/>
    <p:sldId id="312" r:id="rId9"/>
    <p:sldId id="309" r:id="rId10"/>
    <p:sldId id="313" r:id="rId11"/>
    <p:sldId id="314" r:id="rId12"/>
    <p:sldId id="322" r:id="rId13"/>
    <p:sldId id="323" r:id="rId14"/>
    <p:sldId id="327" r:id="rId15"/>
    <p:sldId id="328" r:id="rId16"/>
    <p:sldId id="329" r:id="rId17"/>
    <p:sldId id="311" r:id="rId18"/>
    <p:sldId id="331" r:id="rId19"/>
    <p:sldId id="330" r:id="rId20"/>
    <p:sldId id="316" r:id="rId21"/>
    <p:sldId id="318" r:id="rId22"/>
    <p:sldId id="31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6600"/>
    <a:srgbClr val="B66DFF"/>
    <a:srgbClr val="3DCFF1"/>
    <a:srgbClr val="FBE5D6"/>
    <a:srgbClr val="F1F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4" autoAdjust="0"/>
    <p:restoredTop sz="82564" autoAdjust="0"/>
  </p:normalViewPr>
  <p:slideViewPr>
    <p:cSldViewPr snapToGrid="0">
      <p:cViewPr varScale="1">
        <p:scale>
          <a:sx n="94" d="100"/>
          <a:sy n="94" d="100"/>
        </p:scale>
        <p:origin x="127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FF798-F160-4CED-BDE3-E041C3647991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410A4-947A-4281-8A46-91E94C0B3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1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7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주요 기능들을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가장 핵심 기능인 화상채팅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59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0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뽀모도로</a:t>
            </a:r>
            <a:r>
              <a:rPr lang="ko-KR" altLang="en-US" dirty="0"/>
              <a:t> </a:t>
            </a:r>
            <a:r>
              <a:rPr lang="ko-KR" altLang="en-US" dirty="0" err="1"/>
              <a:t>공부법을</a:t>
            </a:r>
            <a:r>
              <a:rPr lang="ko-KR" altLang="en-US" dirty="0"/>
              <a:t> 활용하여 정해진 시간만큼 집중해</a:t>
            </a:r>
            <a:r>
              <a:rPr lang="en-US" altLang="ko-KR" dirty="0"/>
              <a:t>, </a:t>
            </a:r>
            <a:r>
              <a:rPr lang="ko-KR" altLang="en-US" dirty="0"/>
              <a:t>스터디 효율을 높인다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53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주요 기능들을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가장 핵심 기능인 화상채팅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30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토마토 그래프</a:t>
            </a:r>
            <a:r>
              <a:rPr lang="en-US" altLang="ko-KR" dirty="0"/>
              <a:t>, </a:t>
            </a:r>
            <a:r>
              <a:rPr lang="ko-KR" altLang="en-US" dirty="0"/>
              <a:t>주간 </a:t>
            </a:r>
            <a:r>
              <a:rPr lang="ko-KR" altLang="en-US" dirty="0" err="1"/>
              <a:t>공부량</a:t>
            </a:r>
            <a:r>
              <a:rPr lang="ko-KR" altLang="en-US" dirty="0"/>
              <a:t> 비교 그래프</a:t>
            </a:r>
            <a:r>
              <a:rPr lang="en-US" altLang="ko-KR" dirty="0"/>
              <a:t>, </a:t>
            </a:r>
            <a:r>
              <a:rPr lang="ko-KR" altLang="en-US" dirty="0"/>
              <a:t>토마토 밭 그래프 등을 통해 시각화 하여 본인의 공부를 보다 효율적이고 </a:t>
            </a:r>
            <a:r>
              <a:rPr lang="ko-KR" altLang="en-US" dirty="0" err="1"/>
              <a:t>재밌게</a:t>
            </a:r>
            <a:r>
              <a:rPr lang="ko-KR" altLang="en-US" dirty="0"/>
              <a:t> 관리할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그래프들은 </a:t>
            </a:r>
            <a:r>
              <a:rPr lang="ko-KR" altLang="en-US" dirty="0" err="1"/>
              <a:t>에이펙스차트</a:t>
            </a:r>
            <a:r>
              <a:rPr lang="ko-KR" altLang="en-US" dirty="0"/>
              <a:t> 라이브러리를 사용하여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96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1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09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토마토 그래프</a:t>
            </a:r>
            <a:r>
              <a:rPr lang="en-US" altLang="ko-KR" dirty="0"/>
              <a:t>, </a:t>
            </a:r>
            <a:r>
              <a:rPr lang="ko-KR" altLang="en-US" dirty="0"/>
              <a:t>주간 </a:t>
            </a:r>
            <a:r>
              <a:rPr lang="ko-KR" altLang="en-US" dirty="0" err="1"/>
              <a:t>공부량</a:t>
            </a:r>
            <a:r>
              <a:rPr lang="ko-KR" altLang="en-US" dirty="0"/>
              <a:t> 비교 그래프</a:t>
            </a:r>
            <a:r>
              <a:rPr lang="en-US" altLang="ko-KR" dirty="0"/>
              <a:t>, </a:t>
            </a:r>
            <a:r>
              <a:rPr lang="ko-KR" altLang="en-US" dirty="0"/>
              <a:t>토마토 밭 그래프 등을 통해 본인의 공부를 보다 효율적이고 </a:t>
            </a:r>
            <a:r>
              <a:rPr lang="ko-KR" altLang="en-US" dirty="0" err="1"/>
              <a:t>재밌게</a:t>
            </a:r>
            <a:r>
              <a:rPr lang="ko-KR" altLang="en-US" dirty="0"/>
              <a:t> 관리할 수 있도록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28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토마토 그래프</a:t>
            </a:r>
            <a:r>
              <a:rPr lang="en-US" altLang="ko-KR" dirty="0"/>
              <a:t>, </a:t>
            </a:r>
            <a:r>
              <a:rPr lang="ko-KR" altLang="en-US" dirty="0"/>
              <a:t>주간 </a:t>
            </a:r>
            <a:r>
              <a:rPr lang="ko-KR" altLang="en-US" dirty="0" err="1"/>
              <a:t>공부량</a:t>
            </a:r>
            <a:r>
              <a:rPr lang="ko-KR" altLang="en-US" dirty="0"/>
              <a:t> 비교 그래프</a:t>
            </a:r>
            <a:r>
              <a:rPr lang="en-US" altLang="ko-KR" dirty="0"/>
              <a:t>, </a:t>
            </a:r>
            <a:r>
              <a:rPr lang="ko-KR" altLang="en-US" dirty="0"/>
              <a:t>토마토 밭 그래프 등을 통해 본인의 공부를 보다 효율적이고 </a:t>
            </a:r>
            <a:r>
              <a:rPr lang="ko-KR" altLang="en-US" dirty="0" err="1"/>
              <a:t>재밌게</a:t>
            </a:r>
            <a:r>
              <a:rPr lang="ko-KR" altLang="en-US" dirty="0"/>
              <a:t> 관리할 수 있도록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31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남아있는 버그들을 수정하고</a:t>
            </a:r>
            <a:r>
              <a:rPr lang="en-US" altLang="ko-KR" dirty="0"/>
              <a:t>,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 err="1"/>
              <a:t>리팩토링을</a:t>
            </a:r>
            <a:r>
              <a:rPr lang="ko-KR" altLang="en-US" dirty="0"/>
              <a:t> 해 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뷰를 사용하면서 비효율적인 </a:t>
            </a:r>
            <a:r>
              <a:rPr lang="ko-KR" altLang="en-US" dirty="0" err="1"/>
              <a:t>구조인걸</a:t>
            </a:r>
            <a:r>
              <a:rPr lang="ko-KR" altLang="en-US" dirty="0"/>
              <a:t> 알고 있음에도 우선 기능부터 성공하고 보자는 마음으로 구현한 부분들이 있어서</a:t>
            </a:r>
            <a:r>
              <a:rPr lang="en-US" altLang="ko-KR" dirty="0"/>
              <a:t>, </a:t>
            </a:r>
            <a:r>
              <a:rPr lang="ko-KR" altLang="en-US" dirty="0"/>
              <a:t>이런 부분들을 </a:t>
            </a:r>
            <a:r>
              <a:rPr lang="ko-KR" altLang="en-US" dirty="0" err="1"/>
              <a:t>리팩토링</a:t>
            </a:r>
            <a:r>
              <a:rPr lang="ko-KR" altLang="en-US" dirty="0"/>
              <a:t> 할 계획입니다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9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코로나가 지속되면서 도서관</a:t>
            </a:r>
            <a:r>
              <a:rPr lang="en-US" altLang="ko-KR" dirty="0"/>
              <a:t>,</a:t>
            </a:r>
            <a:r>
              <a:rPr lang="ko-KR" altLang="en-US" baseline="0" dirty="0"/>
              <a:t> 카페 등이 문을 닫자 온라인 </a:t>
            </a:r>
            <a:r>
              <a:rPr lang="ko-KR" altLang="en-US" baseline="0" dirty="0" err="1"/>
              <a:t>스터디방식를</a:t>
            </a:r>
            <a:r>
              <a:rPr lang="ko-KR" altLang="en-US" baseline="0" dirty="0"/>
              <a:t> 택하는 사람들이 늘어나고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주로 </a:t>
            </a:r>
            <a:r>
              <a:rPr lang="ko-KR" altLang="en-US" dirty="0" err="1"/>
              <a:t>웹엑스</a:t>
            </a:r>
            <a:r>
              <a:rPr lang="en-US" altLang="ko-KR" dirty="0"/>
              <a:t>, </a:t>
            </a:r>
            <a:r>
              <a:rPr lang="ko-KR" altLang="en-US" dirty="0"/>
              <a:t>구글 미트</a:t>
            </a:r>
            <a:r>
              <a:rPr lang="en-US" altLang="ko-KR" dirty="0"/>
              <a:t>, </a:t>
            </a:r>
            <a:r>
              <a:rPr lang="ko-KR" altLang="en-US" dirty="0" err="1"/>
              <a:t>디스코드</a:t>
            </a:r>
            <a:r>
              <a:rPr lang="ko-KR" altLang="en-US" dirty="0"/>
              <a:t> 등을 이용하여 스터디를 진행하는데 이 플랫폼들은 스터디를 위한 서비스가 아니라 화상 회의를 주 목적으로 만들어진 </a:t>
            </a:r>
            <a:r>
              <a:rPr lang="ko-KR" altLang="en-US" dirty="0" err="1"/>
              <a:t>서비스기</a:t>
            </a:r>
            <a:r>
              <a:rPr lang="ko-KR" altLang="en-US" dirty="0"/>
              <a:t> 때문에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불</a:t>
            </a:r>
            <a:r>
              <a:rPr lang="ko-KR" altLang="en-US" dirty="0"/>
              <a:t>편한 점들이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22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6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코로나가 지속되면서 도서관</a:t>
            </a:r>
            <a:r>
              <a:rPr lang="en-US" altLang="ko-KR" dirty="0"/>
              <a:t>,</a:t>
            </a:r>
            <a:r>
              <a:rPr lang="ko-KR" altLang="en-US" baseline="0" dirty="0"/>
              <a:t> 카페 등이 문을 닫자 온라인 </a:t>
            </a:r>
            <a:r>
              <a:rPr lang="ko-KR" altLang="en-US" baseline="0" dirty="0" err="1"/>
              <a:t>스터디방식를</a:t>
            </a:r>
            <a:r>
              <a:rPr lang="ko-KR" altLang="en-US" baseline="0" dirty="0"/>
              <a:t> 택하는 사람들이 늘어나고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주로 잘 알려진 </a:t>
            </a:r>
            <a:r>
              <a:rPr lang="ko-KR" altLang="en-US" dirty="0" err="1"/>
              <a:t>어플인</a:t>
            </a:r>
            <a:r>
              <a:rPr lang="ko-KR" altLang="en-US" dirty="0"/>
              <a:t> </a:t>
            </a:r>
            <a:r>
              <a:rPr lang="ko-KR" altLang="en-US" dirty="0" err="1"/>
              <a:t>웹엑스</a:t>
            </a:r>
            <a:r>
              <a:rPr lang="en-US" altLang="ko-KR" dirty="0"/>
              <a:t>, </a:t>
            </a:r>
            <a:r>
              <a:rPr lang="ko-KR" altLang="en-US" dirty="0"/>
              <a:t>구글 미트</a:t>
            </a:r>
            <a:r>
              <a:rPr lang="en-US" altLang="ko-KR" dirty="0"/>
              <a:t>, </a:t>
            </a:r>
            <a:r>
              <a:rPr lang="ko-KR" altLang="en-US" dirty="0" err="1"/>
              <a:t>디스코드</a:t>
            </a:r>
            <a:r>
              <a:rPr lang="ko-KR" altLang="en-US" dirty="0"/>
              <a:t> 등을 이용하여 스터디를 진행하는데 이 플랫폼들은 스터디를 위한 서비스가 아니라 화상 회의를 주 목적으로 만들어진 </a:t>
            </a:r>
            <a:r>
              <a:rPr lang="ko-KR" altLang="en-US" dirty="0" err="1"/>
              <a:t>서비스기</a:t>
            </a:r>
            <a:r>
              <a:rPr lang="ko-KR" altLang="en-US" dirty="0"/>
              <a:t> 때문에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불</a:t>
            </a:r>
            <a:r>
              <a:rPr lang="ko-KR" altLang="en-US" dirty="0"/>
              <a:t>편한 점들이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웹엑스나</a:t>
            </a:r>
            <a:r>
              <a:rPr lang="ko-KR" altLang="en-US" dirty="0"/>
              <a:t> </a:t>
            </a:r>
            <a:r>
              <a:rPr lang="ko-KR" altLang="en-US" dirty="0" err="1"/>
              <a:t>디스코드로</a:t>
            </a:r>
            <a:r>
              <a:rPr lang="ko-KR" altLang="en-US" dirty="0"/>
              <a:t> 스터디를 진행해 보신 분들은 </a:t>
            </a:r>
            <a:r>
              <a:rPr lang="ko-KR" altLang="en-US" dirty="0" err="1"/>
              <a:t>공감하실텐데요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 화상회의 서비스에서는 타이머 기능이 제공되지 않아 다 같이 시간을 정해놓고 문제를 풀 때 네이버 타이머를 따로 켜야 된다는 불편한 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공부한 시간이 따로 기록되지 않아 본인의 </a:t>
            </a:r>
            <a:r>
              <a:rPr lang="ko-KR" altLang="en-US" dirty="0" err="1"/>
              <a:t>공부량을</a:t>
            </a:r>
            <a:r>
              <a:rPr lang="ko-KR" altLang="en-US" dirty="0"/>
              <a:t> 체크하는데 어려움이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스터디를 위한 화상채팅 서비스를 제공하고자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72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코로나 확산이 가속화되고 지속되고 있음으로 보아 스터디를 위한 화상 서비스의 성장이 커질 것으로 판단되는데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실제로 캠 스터디 </a:t>
            </a:r>
            <a:r>
              <a:rPr lang="ko-KR" altLang="en-US" baseline="0" dirty="0" err="1"/>
              <a:t>스타트업인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‘</a:t>
            </a:r>
            <a:r>
              <a:rPr lang="ko-KR" altLang="en-US" baseline="0" dirty="0" err="1"/>
              <a:t>구루미</a:t>
            </a:r>
            <a:r>
              <a:rPr lang="en-US" altLang="ko-KR" baseline="0" dirty="0"/>
              <a:t>’</a:t>
            </a:r>
            <a:r>
              <a:rPr lang="ko-KR" altLang="en-US" baseline="0" dirty="0"/>
              <a:t>에 따르면 코로나 국내 </a:t>
            </a:r>
            <a:r>
              <a:rPr lang="ko-KR" altLang="en-US" baseline="0" dirty="0" err="1"/>
              <a:t>확진자가</a:t>
            </a:r>
            <a:r>
              <a:rPr lang="ko-KR" altLang="en-US" baseline="0" dirty="0"/>
              <a:t> 급증한 시기에 신규 가입자 수가 약 </a:t>
            </a:r>
            <a:r>
              <a:rPr lang="en-US" altLang="ko-KR" baseline="0" dirty="0"/>
              <a:t>405%</a:t>
            </a:r>
            <a:r>
              <a:rPr lang="ko-KR" altLang="en-US" baseline="0" dirty="0"/>
              <a:t>나 증가했다고 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스터디를 위한 화상 서비스로는 대표적으로 </a:t>
            </a:r>
            <a:r>
              <a:rPr lang="ko-KR" altLang="en-US" dirty="0" err="1"/>
              <a:t>구루미와</a:t>
            </a:r>
            <a:r>
              <a:rPr lang="en-US" altLang="ko-KR" dirty="0"/>
              <a:t> </a:t>
            </a:r>
            <a:r>
              <a:rPr lang="ko-KR" altLang="en-US" dirty="0" err="1"/>
              <a:t>열품타가</a:t>
            </a:r>
            <a:r>
              <a:rPr lang="ko-KR" altLang="en-US" dirty="0"/>
              <a:t> 있는데요</a:t>
            </a:r>
            <a:endParaRPr lang="en-US" altLang="ko-KR" dirty="0"/>
          </a:p>
          <a:p>
            <a:r>
              <a:rPr lang="ko-KR" altLang="en-US" dirty="0"/>
              <a:t>이러한 서비스들은 앞선 화상회의 서비스와 달리 공부시간을 확인할 수 있고</a:t>
            </a:r>
            <a:r>
              <a:rPr lang="en-US" altLang="ko-KR" dirty="0"/>
              <a:t>, </a:t>
            </a:r>
            <a:r>
              <a:rPr lang="ko-KR" altLang="en-US" dirty="0"/>
              <a:t>타이머 기능을 사용할 수 있다는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공부시간이 딱 숫자로만 표기되어 시각화가 부족하다는 단점과 </a:t>
            </a:r>
            <a:r>
              <a:rPr lang="ko-KR" altLang="en-US" dirty="0" err="1"/>
              <a:t>화상채팅방</a:t>
            </a:r>
            <a:r>
              <a:rPr lang="ko-KR" altLang="en-US" dirty="0"/>
              <a:t> 안에서만 스터디원들과 소통할 수 있기 때문에</a:t>
            </a:r>
            <a:r>
              <a:rPr lang="en-US" altLang="ko-KR" dirty="0"/>
              <a:t>,</a:t>
            </a:r>
            <a:r>
              <a:rPr lang="ko-KR" altLang="en-US" dirty="0"/>
              <a:t> 필요한 자료를 주고 받을 수 있는 기능이나 스터디에 참여하지 않는 시간에도 소통할 수 있는 기능이 부족합니다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7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스터디에 특화된 화상채팅 기능과 더불어 그래프를 이용한 시각화와 스터디 커뮤니티를 통해 공부를 보다 효율적이고 </a:t>
            </a:r>
            <a:r>
              <a:rPr lang="ko-KR" altLang="en-US" dirty="0" err="1"/>
              <a:t>재밌게</a:t>
            </a:r>
            <a:r>
              <a:rPr lang="ko-KR" altLang="en-US" dirty="0"/>
              <a:t> 관리 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4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10A4-947A-4281-8A46-91E94C0B38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5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0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1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2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1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2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0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F21C-2FAF-4836-8063-38059465C7DD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697DC-62E8-4A7B-84D7-24CCAB9EE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3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9361810">
            <a:off x="995571" y="4752088"/>
            <a:ext cx="1434385" cy="312764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rot="19361810">
            <a:off x="343660" y="6645912"/>
            <a:ext cx="1541947" cy="281189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rot="19361810">
            <a:off x="9554616" y="465407"/>
            <a:ext cx="1541947" cy="375248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rot="19361810" flipV="1">
            <a:off x="11414790" y="2785828"/>
            <a:ext cx="515167" cy="169953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rot="19361810">
            <a:off x="6622447" y="-60232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rot="19361810">
            <a:off x="2400438" y="6466016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rot="19361810">
            <a:off x="-554153" y="4894273"/>
            <a:ext cx="1541947" cy="118074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rot="19361810">
            <a:off x="-354807" y="6337210"/>
            <a:ext cx="1541947" cy="59657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19361810">
            <a:off x="1879055" y="5238265"/>
            <a:ext cx="1541947" cy="59657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361810">
            <a:off x="9441892" y="1687935"/>
            <a:ext cx="1868955" cy="113620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361810">
            <a:off x="8312523" y="713716"/>
            <a:ext cx="953394" cy="297308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361810">
            <a:off x="-394660" y="3550633"/>
            <a:ext cx="1222960" cy="391455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 rot="19361810">
            <a:off x="3871987" y="6873602"/>
            <a:ext cx="1434385" cy="207379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9361810">
            <a:off x="10514341" y="1896167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9361810">
            <a:off x="7511718" y="210244"/>
            <a:ext cx="1541947" cy="73957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9361810">
            <a:off x="8089320" y="1322041"/>
            <a:ext cx="1541947" cy="73957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88020" y="1854080"/>
            <a:ext cx="534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STUDY WITH TOMATO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8020" y="2939526"/>
            <a:ext cx="534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SWEET TOMATO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4136" y="2273902"/>
            <a:ext cx="534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토마토와 함께 공부해요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8867" y="5329275"/>
            <a:ext cx="3975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From. </a:t>
            </a:r>
          </a:p>
          <a:p>
            <a:pPr algn="ctr"/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스윗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토마토 개발팀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9361810">
            <a:off x="6078070" y="-412846"/>
            <a:ext cx="1541947" cy="170422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1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9153" r="11704" b="7789"/>
          <a:stretch/>
        </p:blipFill>
        <p:spPr>
          <a:xfrm>
            <a:off x="5158857" y="3862486"/>
            <a:ext cx="1707621" cy="1034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08" y="4705216"/>
            <a:ext cx="1767876" cy="1577249"/>
          </a:xfrm>
          <a:prstGeom prst="rect">
            <a:avLst/>
          </a:prstGeom>
        </p:spPr>
      </p:pic>
      <p:pic>
        <p:nvPicPr>
          <p:cNvPr id="11266" name="Picture 2" descr="Vue.js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64" y="3255701"/>
            <a:ext cx="1202675" cy="12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uex란 무엇인가? | Vue를 위한 데이터 중앙 관리 시스템 | Mart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05" y="3368513"/>
            <a:ext cx="2138875" cy="9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한눈에 보는 HTML 요소(Elements &amp;amp; Attributes) 총정리 | HEROP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6" r="27067" b="5569"/>
          <a:stretch/>
        </p:blipFill>
        <p:spPr bwMode="auto">
          <a:xfrm>
            <a:off x="780016" y="1660300"/>
            <a:ext cx="1354238" cy="140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SS Flex(Flexible Box) 완벽 가이드 | HEROP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0" t="1823" r="26953" b="2907"/>
          <a:stretch/>
        </p:blipFill>
        <p:spPr bwMode="auto">
          <a:xfrm>
            <a:off x="2220029" y="1619971"/>
            <a:ext cx="1360615" cy="148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JS]JavaScript, JQuery 브라우저 크기 구하기(해상도 구하기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87" y="1970754"/>
            <a:ext cx="947828" cy="107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Sass (스타일시트 언어)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62" y="4727517"/>
            <a:ext cx="1383686" cy="103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Spring Framework Logo 2018.sv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75" y="1067792"/>
            <a:ext cx="2975067" cy="76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JPA(Java Persistence API) 04 - 연관관계(기본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88" y="1877195"/>
            <a:ext cx="1575435" cy="13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jpa-querydsl paging 구현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657" y="1970754"/>
            <a:ext cx="2034655" cy="8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OpenVidu · GitHu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49" y="4727517"/>
            <a:ext cx="1829636" cy="18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MySQL 내부 구조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396" y="2942115"/>
            <a:ext cx="2657073" cy="110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991373" y="5887896"/>
            <a:ext cx="181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95386" y="4089044"/>
            <a:ext cx="181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77460" y="708835"/>
            <a:ext cx="181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6603" y="3368513"/>
            <a:ext cx="181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WebRTC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21782" y="5765282"/>
            <a:ext cx="181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C97E6-DA87-4157-8990-36D3C3DF1BB6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7448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7333" y="2316733"/>
            <a:ext cx="2320303" cy="2439136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3340" y="3037705"/>
            <a:ext cx="963779" cy="97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화상채팅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46556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15779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6967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공부시간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85002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97744" y="3274691"/>
            <a:ext cx="181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6190" y="3037705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480" y="5890570"/>
            <a:ext cx="181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오디오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on/off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94169" y="6044458"/>
            <a:ext cx="97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32883" y="5890570"/>
            <a:ext cx="181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확인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3728" y="5904618"/>
            <a:ext cx="181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44535" y="6044458"/>
            <a:ext cx="104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29131" y="5904618"/>
            <a:ext cx="181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블랙리스트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AC215-54A7-4C09-A9C8-2A7A2A424763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20819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7333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3340" y="3037705"/>
            <a:ext cx="1004419" cy="97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화상채팅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46556" y="2316733"/>
            <a:ext cx="2320303" cy="2439136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15779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6967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공부시간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85002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97744" y="3274691"/>
            <a:ext cx="181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6190" y="3037705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51800" y="442153"/>
            <a:ext cx="149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34A5-F590-40F0-A448-6370B70268BD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36704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2" y="1128405"/>
            <a:ext cx="9467850" cy="523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1500C-9F12-4A38-BFD6-7F737E550B45}"/>
              </a:ext>
            </a:extLst>
          </p:cNvPr>
          <p:cNvSpPr txBox="1"/>
          <p:nvPr/>
        </p:nvSpPr>
        <p:spPr>
          <a:xfrm>
            <a:off x="3051800" y="442153"/>
            <a:ext cx="149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C4157-F432-4027-8CF6-725B6A813040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2405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7333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3340" y="3037705"/>
            <a:ext cx="1014579" cy="97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화상채팅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46556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15779" y="2316733"/>
            <a:ext cx="2320303" cy="2439136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6967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공부시간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85002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97744" y="3274691"/>
            <a:ext cx="181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6190" y="3037705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FBE0B-A22E-4336-81B0-077455AA7631}"/>
              </a:ext>
            </a:extLst>
          </p:cNvPr>
          <p:cNvSpPr txBox="1"/>
          <p:nvPr/>
        </p:nvSpPr>
        <p:spPr>
          <a:xfrm>
            <a:off x="3051800" y="442153"/>
            <a:ext cx="149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07940-525A-4B1F-83AE-E1705F003632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8105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5" y="1944969"/>
            <a:ext cx="3126417" cy="3495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733" y="975138"/>
            <a:ext cx="5473509" cy="24511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33" y="3941320"/>
            <a:ext cx="5473509" cy="228715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139440" y="442153"/>
            <a:ext cx="208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공부시간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423D7-C2D3-4039-89D2-4A394125EA44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7697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7333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3340" y="3037705"/>
            <a:ext cx="1045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화상채팅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46556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15779" y="2316733"/>
            <a:ext cx="2320303" cy="2439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6967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공부시간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85002" y="2316733"/>
            <a:ext cx="2320303" cy="2439136"/>
          </a:xfrm>
          <a:prstGeom prst="rect">
            <a:avLst/>
          </a:prstGeom>
          <a:solidFill>
            <a:srgbClr val="FF66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97744" y="3274691"/>
            <a:ext cx="181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뽀모도로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6190" y="3037705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3681" y="402382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커뮤니티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FA981-93D1-4DE7-82E7-E1D72CB364A1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5279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0" y="1606213"/>
            <a:ext cx="5264132" cy="37025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063" y="1606213"/>
            <a:ext cx="5281503" cy="3220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8240" y="5895917"/>
            <a:ext cx="167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자료실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4311" y="5895917"/>
            <a:ext cx="130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기능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63" y="1715947"/>
            <a:ext cx="5184033" cy="33104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17636" y="2401293"/>
            <a:ext cx="461175" cy="15107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659B8-FE76-4636-8FDE-49254F0B02C2}"/>
              </a:ext>
            </a:extLst>
          </p:cNvPr>
          <p:cNvSpPr txBox="1"/>
          <p:nvPr/>
        </p:nvSpPr>
        <p:spPr>
          <a:xfrm>
            <a:off x="3093681" y="402382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커뮤니티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C4689-899A-4FE6-82CD-71231396E58B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13870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5627" y="442153"/>
            <a:ext cx="111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5" y="1257702"/>
            <a:ext cx="5003433" cy="4039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54944" y="5712610"/>
            <a:ext cx="158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1" t="1" r="26547" b="7"/>
          <a:stretch/>
        </p:blipFill>
        <p:spPr>
          <a:xfrm>
            <a:off x="6921661" y="1316238"/>
            <a:ext cx="2777923" cy="39809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41388" y="5712610"/>
            <a:ext cx="1853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15980" y="1348045"/>
            <a:ext cx="477078" cy="23426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84628" y="1348045"/>
            <a:ext cx="477078" cy="2342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10934" y="3885836"/>
            <a:ext cx="245164" cy="17728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42973" y="2335332"/>
            <a:ext cx="222217" cy="169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92320" y="2335331"/>
            <a:ext cx="222217" cy="169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38677" y="2335330"/>
            <a:ext cx="222217" cy="169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2972" y="3885836"/>
            <a:ext cx="222217" cy="169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43410" y="3885835"/>
            <a:ext cx="222217" cy="169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F0BFA-5954-4182-A8CD-095479143FD3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5156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85326" y="2537618"/>
            <a:ext cx="7423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저희 서비스를</a:t>
            </a:r>
            <a:endParaRPr lang="en-US" altLang="ko-KR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눈으로 확인해봅시다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C9FB-8C50-4D79-925C-9CF71B481C84}"/>
              </a:ext>
            </a:extLst>
          </p:cNvPr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93985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11480" y="336499"/>
            <a:ext cx="120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25" name="모서리가 둥근 직사각형 24"/>
          <p:cNvSpPr/>
          <p:nvPr/>
        </p:nvSpPr>
        <p:spPr>
          <a:xfrm rot="16200000">
            <a:off x="4013200" y="-973668"/>
            <a:ext cx="4165599" cy="12192000"/>
          </a:xfrm>
          <a:prstGeom prst="roundRect">
            <a:avLst>
              <a:gd name="adj" fmla="val 10140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77333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93340" y="3037705"/>
            <a:ext cx="96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기획배경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6556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797744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15779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66967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285002" y="2316733"/>
            <a:ext cx="2320303" cy="2439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36190" y="3063099"/>
            <a:ext cx="181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6451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480" y="336499"/>
            <a:ext cx="19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계획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76570" y="4593920"/>
            <a:ext cx="25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버그 수정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259" y="4378475"/>
            <a:ext cx="2506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Vue.js Refactoring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2997" y="4378476"/>
            <a:ext cx="2506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버전관리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미비점 보완</a:t>
            </a:r>
          </a:p>
        </p:txBody>
      </p:sp>
      <p:pic>
        <p:nvPicPr>
          <p:cNvPr id="12290" name="Picture 2" descr="Car fre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93" y="2168650"/>
            <a:ext cx="1813727" cy="18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82" y="2245488"/>
            <a:ext cx="1833016" cy="18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Git을 사용한 버전 관리 소개 (2018 업데이트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Git을 사용한 버전 관리 소개 (2018 업데이트)"/>
          <p:cNvSpPr>
            <a:spLocks noChangeAspect="1" noChangeArrowheads="1"/>
          </p:cNvSpPr>
          <p:nvPr/>
        </p:nvSpPr>
        <p:spPr bwMode="auto">
          <a:xfrm>
            <a:off x="8803792" y="2010135"/>
            <a:ext cx="1972237" cy="19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300" name="Picture 12" descr="Git workflow &amp;amp; Branc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24823" r="15375" b="26160"/>
          <a:stretch/>
        </p:blipFill>
        <p:spPr bwMode="auto">
          <a:xfrm>
            <a:off x="7988227" y="2245488"/>
            <a:ext cx="2895601" cy="13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3D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5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480" y="336499"/>
            <a:ext cx="186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3" name="AutoShape 6" descr="Git을 사용한 버전 관리 소개 (2018 업데이트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B6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96612" y="5533003"/>
            <a:ext cx="366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Openvidu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기능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9949" y="4654438"/>
            <a:ext cx="25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김종혁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8390" y="4680932"/>
            <a:ext cx="25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전혜민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4355" y="5480016"/>
            <a:ext cx="411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30" y="1423686"/>
            <a:ext cx="2632682" cy="3134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1570" t="12361" r="18635" b="27120"/>
          <a:stretch/>
        </p:blipFill>
        <p:spPr>
          <a:xfrm>
            <a:off x="1882051" y="1437014"/>
            <a:ext cx="2660353" cy="30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Git을 사용한 버전 관리 소개 (2018 업데이트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B6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53136" y="5480015"/>
            <a:ext cx="366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테크리더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QA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9949" y="4654438"/>
            <a:ext cx="25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박근일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8390" y="4680932"/>
            <a:ext cx="25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이유진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4355" y="5480016"/>
            <a:ext cx="411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제작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31" y="1485890"/>
            <a:ext cx="2919179" cy="2919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74" y="1485890"/>
            <a:ext cx="3334807" cy="2866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29E944-E0E1-4029-A5F3-1D978E83ECE4}"/>
              </a:ext>
            </a:extLst>
          </p:cNvPr>
          <p:cNvSpPr txBox="1"/>
          <p:nvPr/>
        </p:nvSpPr>
        <p:spPr>
          <a:xfrm>
            <a:off x="611480" y="336499"/>
            <a:ext cx="186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8784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9361810">
            <a:off x="995571" y="4752088"/>
            <a:ext cx="1434385" cy="312764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rot="19361810">
            <a:off x="343660" y="6645912"/>
            <a:ext cx="1541947" cy="281189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rot="19361810">
            <a:off x="9554616" y="465407"/>
            <a:ext cx="1541947" cy="375248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rot="19361810" flipV="1">
            <a:off x="11414790" y="2785828"/>
            <a:ext cx="515167" cy="169953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rot="19361810">
            <a:off x="6622447" y="-60232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rot="19361810">
            <a:off x="2400438" y="6466016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rot="19361810">
            <a:off x="-554153" y="4894273"/>
            <a:ext cx="1541947" cy="118074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rot="19361810">
            <a:off x="-354807" y="6337210"/>
            <a:ext cx="1541947" cy="59657"/>
          </a:xfrm>
          <a:prstGeom prst="roundRect">
            <a:avLst>
              <a:gd name="adj" fmla="val 4727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19361810">
            <a:off x="1879055" y="5238265"/>
            <a:ext cx="1541947" cy="59657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361810">
            <a:off x="9441892" y="1687935"/>
            <a:ext cx="1868955" cy="113620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361810">
            <a:off x="8312523" y="713716"/>
            <a:ext cx="953394" cy="297308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361810">
            <a:off x="-394660" y="3550633"/>
            <a:ext cx="1222960" cy="391455"/>
          </a:xfrm>
          <a:prstGeom prst="roundRect">
            <a:avLst>
              <a:gd name="adj" fmla="val 472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 rot="19361810">
            <a:off x="3871987" y="6873602"/>
            <a:ext cx="1434385" cy="207379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19361810">
            <a:off x="10514341" y="1896167"/>
            <a:ext cx="1541947" cy="375248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19361810">
            <a:off x="7511718" y="210244"/>
            <a:ext cx="1541947" cy="73957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19361810">
            <a:off x="8089320" y="1322041"/>
            <a:ext cx="1541947" cy="73957"/>
          </a:xfrm>
          <a:prstGeom prst="roundRect">
            <a:avLst>
              <a:gd name="adj" fmla="val 472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81369" y="2550164"/>
            <a:ext cx="534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하는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스윗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토마토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78593" y="2920049"/>
            <a:ext cx="5345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6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78593" y="4160256"/>
            <a:ext cx="534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발표를 마칩니다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2744" y="5752284"/>
            <a:ext cx="2402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From. </a:t>
            </a:r>
          </a:p>
          <a:p>
            <a:pPr algn="ctr"/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스윗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토마토 개발팀</a:t>
            </a:r>
          </a:p>
        </p:txBody>
      </p:sp>
      <p:sp>
        <p:nvSpPr>
          <p:cNvPr id="25" name="모서리가 둥근 직사각형 24"/>
          <p:cNvSpPr/>
          <p:nvPr/>
        </p:nvSpPr>
        <p:spPr>
          <a:xfrm rot="19361810">
            <a:off x="6078070" y="-412846"/>
            <a:ext cx="1541947" cy="170422"/>
          </a:xfrm>
          <a:prstGeom prst="roundRect">
            <a:avLst>
              <a:gd name="adj" fmla="val 47279"/>
            </a:avLst>
          </a:prstGeom>
          <a:solidFill>
            <a:srgbClr val="F1F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7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10" name="Picture 14" descr="수도권 오늘부터 2단계 격상…카공族 사라지고 도서관 한산 | 연합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9" y="1897163"/>
            <a:ext cx="4021122" cy="30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닫음 사진, 이미지, 일러스트, 캘리그라피 - 크라우드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95" y="4031172"/>
            <a:ext cx="2645498" cy="17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취준생-공시족 온라인서 모이자” 캠스터디 폭증 : 뉴스 : 동아닷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75" y="2095018"/>
            <a:ext cx="3967343" cy="25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807255" y="3173590"/>
            <a:ext cx="729205" cy="34724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7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무료 화상회의 앱 줌(Zoom), 보안문제 해결하고 업데이트 한 &amp;#39;버전 4.6.10&amp;#39; 발표 &amp;lt; 기술 &amp;lt; FOCUS &amp;lt; 기사본문 -  인공지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071" y="4035044"/>
            <a:ext cx="3536749" cy="194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02" name="Picture 6" descr="Me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73" y="1300467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ebex Meeting 다운로드｜WBS40.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0" y="4155520"/>
            <a:ext cx="1418545" cy="14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iscord | Linked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0" y="1434391"/>
            <a:ext cx="1560952" cy="156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o not study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21" y="1106533"/>
            <a:ext cx="4693475" cy="46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5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4" name="Picture 4" descr="가상 회의 - Cisco Webex Meetings - Cis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6" y="1222100"/>
            <a:ext cx="6789872" cy="38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82" y="3571232"/>
            <a:ext cx="2735303" cy="14701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126" name="Picture 6" descr="Question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50" y="3443247"/>
            <a:ext cx="1985742" cy="198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76378" y="2847055"/>
            <a:ext cx="236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공부했지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..?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5491" y="5228934"/>
            <a:ext cx="236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2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https://post-phinf.pstatic.net/MjAyMDAzMDNfMjIx/MDAxNTgzMTk2NDk2NjM3.ZhaeyTzgbtXf-L6msyKv-MFPPAwYn1QEIizhLYFpNc8g.vB1ikpKQBzzq_W886WZmR0DeBaBMmu9QN6cIkBbOWN4g.JPEG/99972438.1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73" y="1261641"/>
            <a:ext cx="3724985" cy="49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0671" y="2627136"/>
            <a:ext cx="460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스터디 이용자 수 급증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0670" y="4291813"/>
            <a:ext cx="493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가입자 수 약 </a:t>
            </a:r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405%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15794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Picture 2" descr="주식회사 구루미] 구루미화상회의, 구루미라이브, 구루미캠스터디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83" y="1671126"/>
            <a:ext cx="3302647" cy="20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열정품은타이머, 혼자 공부하지말고 열품타에서 함께 공부하세요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36" y="1124190"/>
            <a:ext cx="3108486" cy="31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758112" y="4064326"/>
            <a:ext cx="174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열품타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4239" y="4064326"/>
            <a:ext cx="174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구루미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56282" y="5323556"/>
            <a:ext cx="297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공부 시간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6697" y="5327689"/>
            <a:ext cx="510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커뮤니케이션 기능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3296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480" y="336499"/>
            <a:ext cx="168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기획배경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89120" y="5184552"/>
            <a:ext cx="334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그래프를 통한 시각화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77974" y="5184552"/>
            <a:ext cx="255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 커뮤니티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Graph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16" y="2086019"/>
            <a:ext cx="2212032" cy="221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hat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523" y="2242872"/>
            <a:ext cx="2039277" cy="203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deo ch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3" y="2208323"/>
            <a:ext cx="1967423" cy="19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7360" y="5184551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 특화 화상채팅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38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-611480" y="402382"/>
            <a:ext cx="1222960" cy="391455"/>
          </a:xfrm>
          <a:prstGeom prst="roundRect">
            <a:avLst>
              <a:gd name="adj" fmla="val 4727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11480" y="336499"/>
            <a:ext cx="26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85326" y="2537619"/>
            <a:ext cx="6991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 영상</a:t>
            </a:r>
          </a:p>
        </p:txBody>
      </p:sp>
    </p:spTree>
    <p:extLst>
      <p:ext uri="{BB962C8B-B14F-4D97-AF65-F5344CB8AC3E}">
        <p14:creationId xmlns:p14="http://schemas.microsoft.com/office/powerpoint/2010/main" val="223222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648</Words>
  <Application>Microsoft Office PowerPoint</Application>
  <PresentationFormat>와이드스크린</PresentationFormat>
  <Paragraphs>164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나눔스퀘어</vt:lpstr>
      <vt:lpstr>나눔스퀘어 Bold</vt:lpstr>
      <vt:lpstr>나눔스퀘어 ExtraBold</vt:lpstr>
      <vt:lpstr>나눔스퀘어_ac</vt:lpstr>
      <vt:lpstr>맑은 고딕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Geunil</dc:creator>
  <cp:lastModifiedBy>김종혁</cp:lastModifiedBy>
  <cp:revision>139</cp:revision>
  <dcterms:created xsi:type="dcterms:W3CDTF">2021-07-16T04:46:37Z</dcterms:created>
  <dcterms:modified xsi:type="dcterms:W3CDTF">2021-10-20T06:34:44Z</dcterms:modified>
</cp:coreProperties>
</file>